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
  </p:notesMasterIdLst>
  <p:sldIdLst>
    <p:sldId id="299" r:id="rId2"/>
    <p:sldId id="275" r:id="rId3"/>
    <p:sldId id="276" r:id="rId4"/>
    <p:sldId id="282" r:id="rId5"/>
    <p:sldId id="296" r:id="rId6"/>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3300"/>
    <a:srgbClr val="FFFF66"/>
    <a:srgbClr val="FF00FF"/>
    <a:srgbClr val="3366FF"/>
    <a:srgbClr val="66CCFF"/>
    <a:srgbClr val="808000"/>
    <a:srgbClr val="FF6699"/>
    <a:srgbClr val="FF66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152" autoAdjust="0"/>
    <p:restoredTop sz="93322" autoAdjust="0"/>
  </p:normalViewPr>
  <p:slideViewPr>
    <p:cSldViewPr>
      <p:cViewPr>
        <p:scale>
          <a:sx n="59" d="100"/>
          <a:sy n="59" d="100"/>
        </p:scale>
        <p:origin x="-1878" y="-5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DB97B0F9-32B4-4051-A313-7BA5182953D3}" type="datetimeFigureOut">
              <a:rPr lang="ar-IQ"/>
              <a:pPr>
                <a:defRPr/>
              </a:pPr>
              <a:t>18/04/1440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A1E20BE0-DB13-4BD2-AA37-57E2EE1100D0}" type="slidenum">
              <a:rPr lang="ar-IQ"/>
              <a:pPr>
                <a:defRPr/>
              </a:pPr>
              <a:t>‹#›</a:t>
            </a:fld>
            <a:endParaRPr lang="ar-IQ"/>
          </a:p>
        </p:txBody>
      </p:sp>
    </p:spTree>
    <p:extLst>
      <p:ext uri="{BB962C8B-B14F-4D97-AF65-F5344CB8AC3E}">
        <p14:creationId xmlns:p14="http://schemas.microsoft.com/office/powerpoint/2010/main" val="361299251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ctrTitle"/>
          </p:nvPr>
        </p:nvSpPr>
        <p:spPr>
          <a:xfrm>
            <a:off x="381000" y="4853411"/>
            <a:ext cx="8458200" cy="1222375"/>
          </a:xfrm>
        </p:spPr>
        <p:txBody>
          <a:bodyPr anchor="t"/>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عنصر نائب للتاريخ 15"/>
          <p:cNvSpPr>
            <a:spLocks noGrp="1"/>
          </p:cNvSpPr>
          <p:nvPr>
            <p:ph type="dt" sz="half" idx="10"/>
          </p:nvPr>
        </p:nvSpPr>
        <p:spPr/>
        <p:txBody>
          <a:bodyPr/>
          <a:lstStyle>
            <a:lvl1pPr>
              <a:defRPr/>
            </a:lvl1pPr>
          </a:lstStyle>
          <a:p>
            <a:pPr>
              <a:defRPr/>
            </a:pPr>
            <a:fld id="{57436303-1A76-45A5-AEA1-31D6E249A4D7}" type="datetimeFigureOut">
              <a:rPr lang="ar-IQ"/>
              <a:pPr>
                <a:defRPr/>
              </a:pPr>
              <a:t>18/04/1440</a:t>
            </a:fld>
            <a:endParaRPr lang="ar-IQ"/>
          </a:p>
        </p:txBody>
      </p:sp>
      <p:sp>
        <p:nvSpPr>
          <p:cNvPr id="6" name="عنصر نائب للتذييل 1"/>
          <p:cNvSpPr>
            <a:spLocks noGrp="1"/>
          </p:cNvSpPr>
          <p:nvPr>
            <p:ph type="ftr" sz="quarter" idx="11"/>
          </p:nvPr>
        </p:nvSpPr>
        <p:spPr/>
        <p:txBody>
          <a:bodyPr/>
          <a:lstStyle>
            <a:lvl1pPr>
              <a:defRPr/>
            </a:lvl1pPr>
          </a:lstStyle>
          <a:p>
            <a:pPr>
              <a:defRPr/>
            </a:pPr>
            <a:endParaRPr lang="ar-IQ"/>
          </a:p>
        </p:txBody>
      </p:sp>
      <p:sp>
        <p:nvSpPr>
          <p:cNvPr id="7" name="عنصر نائب لرقم الشريحة 14"/>
          <p:cNvSpPr>
            <a:spLocks noGrp="1"/>
          </p:cNvSpPr>
          <p:nvPr>
            <p:ph type="sldNum" sz="quarter" idx="12"/>
          </p:nvPr>
        </p:nvSpPr>
        <p:spPr>
          <a:xfrm>
            <a:off x="8229600" y="6473825"/>
            <a:ext cx="758825" cy="247650"/>
          </a:xfrm>
        </p:spPr>
        <p:txBody>
          <a:bodyPr/>
          <a:lstStyle>
            <a:lvl1pPr>
              <a:defRPr/>
            </a:lvl1pPr>
          </a:lstStyle>
          <a:p>
            <a:pPr>
              <a:defRPr/>
            </a:pPr>
            <a:fld id="{C1EE8283-9765-4B72-BB1F-73B2A2ED9308}" type="slidenum">
              <a:rPr lang="ar-IQ"/>
              <a:pPr>
                <a:defRPr/>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19E69396-4587-4E9E-A327-0213BD5718C8}" type="datetimeFigureOut">
              <a:rPr lang="ar-IQ"/>
              <a:pPr>
                <a:defRPr/>
              </a:pPr>
              <a:t>18/04/1440</a:t>
            </a:fld>
            <a:endParaRPr lang="ar-IQ"/>
          </a:p>
        </p:txBody>
      </p:sp>
      <p:sp>
        <p:nvSpPr>
          <p:cNvPr id="5" name="عنصر نائب للتذييل 27"/>
          <p:cNvSpPr>
            <a:spLocks noGrp="1"/>
          </p:cNvSpPr>
          <p:nvPr>
            <p:ph type="ftr" sz="quarter" idx="11"/>
          </p:nvPr>
        </p:nvSpPr>
        <p:spPr/>
        <p:txBody>
          <a:bodyPr/>
          <a:lstStyle>
            <a:lvl1pPr>
              <a:defRPr/>
            </a:lvl1pPr>
          </a:lstStyle>
          <a:p>
            <a:pPr>
              <a:defRPr/>
            </a:pPr>
            <a:endParaRPr lang="ar-IQ"/>
          </a:p>
        </p:txBody>
      </p:sp>
      <p:sp>
        <p:nvSpPr>
          <p:cNvPr id="6" name="عنصر نائب لرقم الشريحة 4"/>
          <p:cNvSpPr>
            <a:spLocks noGrp="1"/>
          </p:cNvSpPr>
          <p:nvPr>
            <p:ph type="sldNum" sz="quarter" idx="12"/>
          </p:nvPr>
        </p:nvSpPr>
        <p:spPr/>
        <p:txBody>
          <a:bodyPr/>
          <a:lstStyle>
            <a:lvl1pPr>
              <a:defRPr/>
            </a:lvl1pPr>
          </a:lstStyle>
          <a:p>
            <a:pPr>
              <a:defRPr/>
            </a:pPr>
            <a:fld id="{2E83A20A-87BC-41CC-814C-54819A0F5A3F}"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E417F2CC-19F8-41FA-938B-37DB673B77C8}" type="datetimeFigureOut">
              <a:rPr lang="ar-IQ"/>
              <a:pPr>
                <a:defRPr/>
              </a:pPr>
              <a:t>18/04/1440</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758278E8-2BF2-43AC-B2E9-0B3484665269}"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ar-SA" smtClean="0"/>
              <a:t>انقر لتحرير نمط العنوان الرئيسي</a:t>
            </a:r>
            <a:endParaRPr lang="en-US"/>
          </a:p>
        </p:txBody>
      </p:sp>
      <p:sp>
        <p:nvSpPr>
          <p:cNvPr id="27" name="عنصر نائب للمحتوى 2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fld id="{ECD9B051-81C9-467C-BD8A-BC93A6B0FE30}" type="datetimeFigureOut">
              <a:rPr lang="ar-IQ"/>
              <a:pPr>
                <a:defRPr/>
              </a:pPr>
              <a:t>18/04/1440</a:t>
            </a:fld>
            <a:endParaRPr lang="ar-IQ"/>
          </a:p>
        </p:txBody>
      </p:sp>
      <p:sp>
        <p:nvSpPr>
          <p:cNvPr id="5" name="عنصر نائب للتذييل 18"/>
          <p:cNvSpPr>
            <a:spLocks noGrp="1"/>
          </p:cNvSpPr>
          <p:nvPr>
            <p:ph type="ftr" sz="quarter" idx="11"/>
          </p:nvPr>
        </p:nvSpPr>
        <p:spPr>
          <a:xfrm>
            <a:off x="3581400" y="76200"/>
            <a:ext cx="2895600" cy="288925"/>
          </a:xfrm>
        </p:spPr>
        <p:txBody>
          <a:bodyPr/>
          <a:lstStyle>
            <a:lvl1pPr>
              <a:defRPr/>
            </a:lvl1pPr>
          </a:lstStyle>
          <a:p>
            <a:pPr>
              <a:defRPr/>
            </a:pPr>
            <a:endParaRPr lang="ar-IQ"/>
          </a:p>
        </p:txBody>
      </p:sp>
      <p:sp>
        <p:nvSpPr>
          <p:cNvPr id="6" name="عنصر نائب لرقم الشريحة 15"/>
          <p:cNvSpPr>
            <a:spLocks noGrp="1"/>
          </p:cNvSpPr>
          <p:nvPr>
            <p:ph type="sldNum" sz="quarter" idx="12"/>
          </p:nvPr>
        </p:nvSpPr>
        <p:spPr>
          <a:xfrm>
            <a:off x="8229600" y="6473825"/>
            <a:ext cx="758825" cy="247650"/>
          </a:xfrm>
        </p:spPr>
        <p:txBody>
          <a:bodyPr/>
          <a:lstStyle>
            <a:lvl1pPr>
              <a:defRPr/>
            </a:lvl1pPr>
          </a:lstStyle>
          <a:p>
            <a:pPr>
              <a:defRPr/>
            </a:pPr>
            <a:fld id="{B5B30DE0-0986-4BD1-9D56-07EA07857F52}"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C44EC12B-8919-47E4-A393-508B1BAD40F1}" type="datetimeFigureOut">
              <a:rPr lang="ar-IQ"/>
              <a:pPr>
                <a:defRPr/>
              </a:pPr>
              <a:t>18/04/1440</a:t>
            </a:fld>
            <a:endParaRPr lang="ar-IQ"/>
          </a:p>
        </p:txBody>
      </p:sp>
      <p:sp>
        <p:nvSpPr>
          <p:cNvPr id="7" name="عنصر نائب للتذييل 10"/>
          <p:cNvSpPr>
            <a:spLocks noGrp="1"/>
          </p:cNvSpPr>
          <p:nvPr>
            <p:ph type="ftr" sz="quarter" idx="11"/>
          </p:nvPr>
        </p:nvSpPr>
        <p:spPr/>
        <p:txBody>
          <a:bodyPr/>
          <a:lstStyle>
            <a:lvl1pPr>
              <a:defRPr/>
            </a:lvl1pPr>
          </a:lstStyle>
          <a:p>
            <a:pPr>
              <a:defRPr/>
            </a:pPr>
            <a:endParaRPr lang="ar-IQ"/>
          </a:p>
        </p:txBody>
      </p:sp>
      <p:sp>
        <p:nvSpPr>
          <p:cNvPr id="9" name="عنصر نائب لرقم الشريحة 15"/>
          <p:cNvSpPr>
            <a:spLocks noGrp="1"/>
          </p:cNvSpPr>
          <p:nvPr>
            <p:ph type="sldNum" sz="quarter" idx="12"/>
          </p:nvPr>
        </p:nvSpPr>
        <p:spPr/>
        <p:txBody>
          <a:bodyPr/>
          <a:lstStyle>
            <a:lvl1pPr>
              <a:defRPr/>
            </a:lvl1pPr>
          </a:lstStyle>
          <a:p>
            <a:pPr>
              <a:defRPr/>
            </a:pPr>
            <a:fld id="{B61C4919-BEE4-47F9-B77A-4716872AA836}"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CFB14741-5A98-4F7E-BD68-7F961007F712}" type="datetimeFigureOut">
              <a:rPr lang="ar-IQ"/>
              <a:pPr>
                <a:defRPr/>
              </a:pPr>
              <a:t>18/04/1440</a:t>
            </a:fld>
            <a:endParaRPr lang="ar-IQ"/>
          </a:p>
        </p:txBody>
      </p:sp>
      <p:sp>
        <p:nvSpPr>
          <p:cNvPr id="6" name="عنصر نائب للتذييل 27"/>
          <p:cNvSpPr>
            <a:spLocks noGrp="1"/>
          </p:cNvSpPr>
          <p:nvPr>
            <p:ph type="ftr" sz="quarter" idx="11"/>
          </p:nvPr>
        </p:nvSpPr>
        <p:spPr/>
        <p:txBody>
          <a:bodyPr/>
          <a:lstStyle>
            <a:lvl1pPr>
              <a:defRPr/>
            </a:lvl1pPr>
          </a:lstStyle>
          <a:p>
            <a:pPr>
              <a:defRPr/>
            </a:pPr>
            <a:endParaRPr lang="ar-IQ"/>
          </a:p>
        </p:txBody>
      </p:sp>
      <p:sp>
        <p:nvSpPr>
          <p:cNvPr id="7" name="عنصر نائب لرقم الشريحة 4"/>
          <p:cNvSpPr>
            <a:spLocks noGrp="1"/>
          </p:cNvSpPr>
          <p:nvPr>
            <p:ph type="sldNum" sz="quarter" idx="12"/>
          </p:nvPr>
        </p:nvSpPr>
        <p:spPr/>
        <p:txBody>
          <a:bodyPr/>
          <a:lstStyle>
            <a:lvl1pPr>
              <a:defRPr/>
            </a:lvl1pPr>
          </a:lstStyle>
          <a:p>
            <a:pPr>
              <a:defRPr/>
            </a:pPr>
            <a:fld id="{42ECF753-61A7-4ED8-9816-2841DA8A3E07}"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7"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95401D57-0C20-464F-9BB2-52BE526A3235}" type="datetimeFigureOut">
              <a:rPr lang="ar-IQ"/>
              <a:pPr>
                <a:defRPr/>
              </a:pPr>
              <a:t>18/04/1440</a:t>
            </a:fld>
            <a:endParaRPr lang="ar-IQ"/>
          </a:p>
        </p:txBody>
      </p:sp>
      <p:sp>
        <p:nvSpPr>
          <p:cNvPr id="9" name="عنصر نائب للتذييل 5"/>
          <p:cNvSpPr>
            <a:spLocks noGrp="1"/>
          </p:cNvSpPr>
          <p:nvPr>
            <p:ph type="ftr" sz="quarter" idx="11"/>
          </p:nvPr>
        </p:nvSpPr>
        <p:spPr/>
        <p:txBody>
          <a:bodyPr/>
          <a:lstStyle>
            <a:lvl1pPr>
              <a:defRPr/>
            </a:lvl1pPr>
          </a:lstStyle>
          <a:p>
            <a:pPr>
              <a:defRPr/>
            </a:pPr>
            <a:endParaRPr lang="ar-IQ"/>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F295B091-1965-4FE5-809F-2628DEDEBF89}"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B5FDEFA7-0E33-4711-ACB1-07B47BAE6453}" type="datetimeFigureOut">
              <a:rPr lang="ar-IQ"/>
              <a:pPr>
                <a:defRPr/>
              </a:pPr>
              <a:t>18/04/1440</a:t>
            </a:fld>
            <a:endParaRPr lang="ar-IQ"/>
          </a:p>
        </p:txBody>
      </p:sp>
      <p:sp>
        <p:nvSpPr>
          <p:cNvPr id="4" name="عنصر نائب للتذييل 27"/>
          <p:cNvSpPr>
            <a:spLocks noGrp="1"/>
          </p:cNvSpPr>
          <p:nvPr>
            <p:ph type="ftr" sz="quarter" idx="11"/>
          </p:nvPr>
        </p:nvSpPr>
        <p:spPr/>
        <p:txBody>
          <a:bodyPr/>
          <a:lstStyle>
            <a:lvl1pPr>
              <a:defRPr/>
            </a:lvl1pPr>
          </a:lstStyle>
          <a:p>
            <a:pPr>
              <a:defRPr/>
            </a:pPr>
            <a:endParaRPr lang="ar-IQ"/>
          </a:p>
        </p:txBody>
      </p:sp>
      <p:sp>
        <p:nvSpPr>
          <p:cNvPr id="5" name="عنصر نائب لرقم الشريحة 4"/>
          <p:cNvSpPr>
            <a:spLocks noGrp="1"/>
          </p:cNvSpPr>
          <p:nvPr>
            <p:ph type="sldNum" sz="quarter" idx="12"/>
          </p:nvPr>
        </p:nvSpPr>
        <p:spPr/>
        <p:txBody>
          <a:bodyPr/>
          <a:lstStyle>
            <a:lvl1pPr>
              <a:defRPr/>
            </a:lvl1pPr>
          </a:lstStyle>
          <a:p>
            <a:pPr>
              <a:defRPr/>
            </a:pPr>
            <a:fld id="{10BB4087-7117-43EB-A63F-738540B5EB2D}"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2"/>
          <p:cNvSpPr>
            <a:spLocks noGrp="1"/>
          </p:cNvSpPr>
          <p:nvPr>
            <p:ph type="dt" sz="half" idx="10"/>
          </p:nvPr>
        </p:nvSpPr>
        <p:spPr/>
        <p:txBody>
          <a:bodyPr/>
          <a:lstStyle>
            <a:lvl1pPr>
              <a:defRPr/>
            </a:lvl1pPr>
          </a:lstStyle>
          <a:p>
            <a:pPr>
              <a:defRPr/>
            </a:pPr>
            <a:fld id="{0522359A-213C-4BAE-BB1B-E7B16A972D32}" type="datetimeFigureOut">
              <a:rPr lang="ar-IQ"/>
              <a:pPr>
                <a:defRPr/>
              </a:pPr>
              <a:t>18/04/1440</a:t>
            </a:fld>
            <a:endParaRPr lang="ar-IQ"/>
          </a:p>
        </p:txBody>
      </p:sp>
      <p:sp>
        <p:nvSpPr>
          <p:cNvPr id="3" name="عنصر نائب للتذييل 23"/>
          <p:cNvSpPr>
            <a:spLocks noGrp="1"/>
          </p:cNvSpPr>
          <p:nvPr>
            <p:ph type="ftr" sz="quarter" idx="11"/>
          </p:nvPr>
        </p:nvSpPr>
        <p:spPr/>
        <p:txBody>
          <a:bodyPr/>
          <a:lstStyle>
            <a:lvl1pPr>
              <a:defRPr/>
            </a:lvl1pPr>
          </a:lstStyle>
          <a:p>
            <a:pPr>
              <a:defRPr/>
            </a:pPr>
            <a:endParaRPr lang="ar-IQ"/>
          </a:p>
        </p:txBody>
      </p:sp>
      <p:sp>
        <p:nvSpPr>
          <p:cNvPr id="4" name="عنصر نائب لرقم الشريحة 6"/>
          <p:cNvSpPr>
            <a:spLocks noGrp="1"/>
          </p:cNvSpPr>
          <p:nvPr>
            <p:ph type="sldNum" sz="quarter" idx="12"/>
          </p:nvPr>
        </p:nvSpPr>
        <p:spPr/>
        <p:txBody>
          <a:bodyPr/>
          <a:lstStyle>
            <a:lvl1pPr>
              <a:defRPr/>
            </a:lvl1pPr>
          </a:lstStyle>
          <a:p>
            <a:pPr>
              <a:defRPr/>
            </a:pPr>
            <a:fld id="{3C0B2BBE-0D6B-44F0-A81A-7B639960A386}"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5"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1A88F2C7-C220-4131-9EB0-7E5E2207D965}" type="datetimeFigureOut">
              <a:rPr lang="ar-IQ"/>
              <a:pPr>
                <a:defRPr/>
              </a:pPr>
              <a:t>18/04/1440</a:t>
            </a:fld>
            <a:endParaRPr lang="ar-IQ"/>
          </a:p>
        </p:txBody>
      </p:sp>
      <p:sp>
        <p:nvSpPr>
          <p:cNvPr id="7" name="عنصر نائب للتذييل 28"/>
          <p:cNvSpPr>
            <a:spLocks noGrp="1"/>
          </p:cNvSpPr>
          <p:nvPr>
            <p:ph type="ftr" sz="quarter" idx="11"/>
          </p:nvPr>
        </p:nvSpPr>
        <p:spPr/>
        <p:txBody>
          <a:bodyPr/>
          <a:lstStyle>
            <a:lvl1pPr>
              <a:defRPr/>
            </a:lvl1pPr>
          </a:lstStyle>
          <a:p>
            <a:pPr>
              <a:defRPr/>
            </a:pPr>
            <a:endParaRPr lang="ar-IQ"/>
          </a:p>
        </p:txBody>
      </p:sp>
      <p:sp>
        <p:nvSpPr>
          <p:cNvPr id="8" name="عنصر نائب لرقم الشريحة 6"/>
          <p:cNvSpPr>
            <a:spLocks noGrp="1"/>
          </p:cNvSpPr>
          <p:nvPr>
            <p:ph type="sldNum" sz="quarter" idx="12"/>
          </p:nvPr>
        </p:nvSpPr>
        <p:spPr/>
        <p:txBody>
          <a:bodyPr/>
          <a:lstStyle>
            <a:lvl1pPr>
              <a:defRPr/>
            </a:lvl1pPr>
          </a:lstStyle>
          <a:p>
            <a:pPr>
              <a:defRPr/>
            </a:pPr>
            <a:fld id="{EC388E19-2591-4D76-B09F-9039340A6772}"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6"/>
          <p:cNvSpPr>
            <a:spLocks noGrp="1"/>
          </p:cNvSpPr>
          <p:nvPr>
            <p:ph type="dt" sz="half" idx="10"/>
          </p:nvPr>
        </p:nvSpPr>
        <p:spPr/>
        <p:txBody>
          <a:bodyPr/>
          <a:lstStyle>
            <a:lvl1pPr>
              <a:defRPr/>
            </a:lvl1pPr>
          </a:lstStyle>
          <a:p>
            <a:pPr>
              <a:defRPr/>
            </a:pPr>
            <a:fld id="{AB733ECB-336F-41DD-B278-0507423644CD}" type="datetimeFigureOut">
              <a:rPr lang="ar-IQ"/>
              <a:pPr>
                <a:defRPr/>
              </a:pPr>
              <a:t>18/04/1440</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30"/>
          <p:cNvSpPr>
            <a:spLocks noGrp="1"/>
          </p:cNvSpPr>
          <p:nvPr>
            <p:ph type="sldNum" sz="quarter" idx="12"/>
          </p:nvPr>
        </p:nvSpPr>
        <p:spPr/>
        <p:txBody>
          <a:bodyPr/>
          <a:lstStyle>
            <a:lvl1pPr>
              <a:defRPr/>
            </a:lvl1pPr>
          </a:lstStyle>
          <a:p>
            <a:pPr>
              <a:defRPr/>
            </a:pPr>
            <a:fld id="{4F588283-B945-47C1-8E32-03E80F9CCA52}"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49157"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2FC4E2C3-2E24-4D27-B4EA-F9CA69B62973}" type="datetimeFigureOut">
              <a:rPr lang="ar-IQ"/>
              <a:pPr>
                <a:defRPr/>
              </a:pPr>
              <a:t>18/04/1440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DDAF51C-E113-4462-B102-D5B821C707B8}" type="slidenum">
              <a:rPr lang="ar-IQ"/>
              <a:pPr>
                <a:defRPr/>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1"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eaLnBrk="0" fontAlgn="base" hangingPunct="0">
        <a:spcBef>
          <a:spcPct val="0"/>
        </a:spcBef>
        <a:spcAft>
          <a:spcPct val="0"/>
        </a:spcAft>
        <a:defRPr sz="3600">
          <a:solidFill>
            <a:schemeClr val="tx2"/>
          </a:solidFill>
          <a:latin typeface="Franklin Gothic Medium" pitchFamily="34" charset="0"/>
          <a:cs typeface="Tahoma" pitchFamily="34" charset="0"/>
        </a:defRPr>
      </a:lvl2pPr>
      <a:lvl3pPr algn="l" rtl="1" eaLnBrk="0" fontAlgn="base" hangingPunct="0">
        <a:spcBef>
          <a:spcPct val="0"/>
        </a:spcBef>
        <a:spcAft>
          <a:spcPct val="0"/>
        </a:spcAft>
        <a:defRPr sz="3600">
          <a:solidFill>
            <a:schemeClr val="tx2"/>
          </a:solidFill>
          <a:latin typeface="Franklin Gothic Medium" pitchFamily="34" charset="0"/>
          <a:cs typeface="Tahoma" pitchFamily="34" charset="0"/>
        </a:defRPr>
      </a:lvl3pPr>
      <a:lvl4pPr algn="l" rtl="1" eaLnBrk="0" fontAlgn="base" hangingPunct="0">
        <a:spcBef>
          <a:spcPct val="0"/>
        </a:spcBef>
        <a:spcAft>
          <a:spcPct val="0"/>
        </a:spcAft>
        <a:defRPr sz="3600">
          <a:solidFill>
            <a:schemeClr val="tx2"/>
          </a:solidFill>
          <a:latin typeface="Franklin Gothic Medium" pitchFamily="34" charset="0"/>
          <a:cs typeface="Tahoma" pitchFamily="34" charset="0"/>
        </a:defRPr>
      </a:lvl4pPr>
      <a:lvl5pPr algn="l" rtl="1" eaLnBrk="0" fontAlgn="base" hangingPunct="0">
        <a:spcBef>
          <a:spcPct val="0"/>
        </a:spcBef>
        <a:spcAft>
          <a:spcPct val="0"/>
        </a:spcAft>
        <a:defRPr sz="3600">
          <a:solidFill>
            <a:schemeClr val="tx2"/>
          </a:solidFill>
          <a:latin typeface="Franklin Gothic Medium" pitchFamily="34" charset="0"/>
          <a:cs typeface="Tahoma" pitchFamily="34" charset="0"/>
        </a:defRPr>
      </a:lvl5pPr>
      <a:lvl6pPr marL="457200" algn="l" rtl="1" fontAlgn="base">
        <a:spcBef>
          <a:spcPct val="0"/>
        </a:spcBef>
        <a:spcAft>
          <a:spcPct val="0"/>
        </a:spcAft>
        <a:defRPr sz="3600">
          <a:solidFill>
            <a:schemeClr val="tx2"/>
          </a:solidFill>
          <a:latin typeface="Franklin Gothic Medium" pitchFamily="34" charset="0"/>
          <a:cs typeface="Tahoma" pitchFamily="34" charset="0"/>
        </a:defRPr>
      </a:lvl6pPr>
      <a:lvl7pPr marL="914400" algn="l" rtl="1" fontAlgn="base">
        <a:spcBef>
          <a:spcPct val="0"/>
        </a:spcBef>
        <a:spcAft>
          <a:spcPct val="0"/>
        </a:spcAft>
        <a:defRPr sz="3600">
          <a:solidFill>
            <a:schemeClr val="tx2"/>
          </a:solidFill>
          <a:latin typeface="Franklin Gothic Medium" pitchFamily="34" charset="0"/>
          <a:cs typeface="Tahoma" pitchFamily="34" charset="0"/>
        </a:defRPr>
      </a:lvl7pPr>
      <a:lvl8pPr marL="1371600" algn="l" rtl="1" fontAlgn="base">
        <a:spcBef>
          <a:spcPct val="0"/>
        </a:spcBef>
        <a:spcAft>
          <a:spcPct val="0"/>
        </a:spcAft>
        <a:defRPr sz="3600">
          <a:solidFill>
            <a:schemeClr val="tx2"/>
          </a:solidFill>
          <a:latin typeface="Franklin Gothic Medium" pitchFamily="34" charset="0"/>
          <a:cs typeface="Tahoma" pitchFamily="34" charset="0"/>
        </a:defRPr>
      </a:lvl8pPr>
      <a:lvl9pPr marL="1828800" algn="l" rtl="1" fontAlgn="base">
        <a:spcBef>
          <a:spcPct val="0"/>
        </a:spcBef>
        <a:spcAft>
          <a:spcPct val="0"/>
        </a:spcAft>
        <a:defRPr sz="3600">
          <a:solidFill>
            <a:schemeClr val="tx2"/>
          </a:solidFill>
          <a:latin typeface="Franklin Gothic Medium" pitchFamily="34" charset="0"/>
          <a:cs typeface="Tahoma" pitchFamily="34" charset="0"/>
        </a:defRPr>
      </a:lvl9pPr>
    </p:titleStyle>
    <p:bodyStyle>
      <a:lvl1pPr marL="342900" indent="-342900" algn="r" rtl="1"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3248"/>
            <a:ext cx="8524056" cy="6954144"/>
          </a:xfrm>
        </p:spPr>
        <p:txBody>
          <a:bodyPr/>
          <a:lstStyle/>
          <a:p>
            <a:pPr marL="0" indent="0" algn="just">
              <a:buNone/>
            </a:pPr>
            <a:r>
              <a:rPr lang="ar-IQ" sz="1800" b="1" dirty="0"/>
              <a:t>الطلب على النفط : </a:t>
            </a:r>
          </a:p>
          <a:p>
            <a:pPr marL="0" indent="0" algn="just">
              <a:buNone/>
            </a:pPr>
            <a:r>
              <a:rPr lang="ar-IQ" sz="1800" b="1" dirty="0"/>
              <a:t>ان النفط الخام لا يستهلك بشكله الخام ,ولا تتولد عنه طاقة الا اذا خضع لتكريره .فالنفط الخام هو بطبيعته مادة اولية .</a:t>
            </a:r>
          </a:p>
          <a:p>
            <a:pPr marL="0" indent="0" algn="just">
              <a:buNone/>
            </a:pPr>
            <a:r>
              <a:rPr lang="ar-IQ" sz="1800" b="1" dirty="0"/>
              <a:t>فالعوامل المؤثرة على الطلب هي :</a:t>
            </a:r>
          </a:p>
          <a:p>
            <a:pPr marL="0" indent="0" algn="just">
              <a:buNone/>
            </a:pPr>
            <a:r>
              <a:rPr lang="ar-IQ" sz="1800" b="1" dirty="0"/>
              <a:t>1- يرتبط الطلب على  الطاقة ولا سيما النفط ارتباطا وثيقا بمستوى النشاط الاقتصادي العام في الدولة .</a:t>
            </a:r>
          </a:p>
          <a:p>
            <a:pPr marL="0" indent="0" algn="just">
              <a:buNone/>
            </a:pPr>
            <a:r>
              <a:rPr lang="ar-IQ" sz="1800" b="1" dirty="0"/>
              <a:t>2- اسعار الطاقة نفسها ولا سيما اسعار </a:t>
            </a:r>
            <a:r>
              <a:rPr lang="ar-IQ" sz="1800" b="1" dirty="0" err="1"/>
              <a:t>المشثقات</a:t>
            </a:r>
            <a:r>
              <a:rPr lang="ar-IQ" sz="1800" b="1" dirty="0"/>
              <a:t> النفطية التي تتضمن قدرا كبيرا من ضرائب المستهلك .</a:t>
            </a:r>
          </a:p>
          <a:p>
            <a:pPr marL="0" indent="0" algn="just">
              <a:buNone/>
            </a:pPr>
            <a:r>
              <a:rPr lang="ar-IQ" sz="1800" b="1" dirty="0"/>
              <a:t>3- سعر صرف الدولار الامريكي </a:t>
            </a:r>
            <a:r>
              <a:rPr lang="ar-IQ" sz="1800" b="1" dirty="0" err="1"/>
              <a:t>وتاثيره</a:t>
            </a:r>
            <a:r>
              <a:rPr lang="ar-IQ" sz="1800" b="1" dirty="0"/>
              <a:t> على اسعار النفط .</a:t>
            </a:r>
          </a:p>
          <a:p>
            <a:pPr marL="0" indent="0" algn="just">
              <a:buNone/>
            </a:pPr>
            <a:r>
              <a:rPr lang="ar-IQ" sz="1800" b="1" dirty="0"/>
              <a:t>4- الخزين النفطي الاستراتيجي .</a:t>
            </a:r>
          </a:p>
          <a:p>
            <a:pPr marL="0" indent="0" algn="just">
              <a:buNone/>
            </a:pPr>
            <a:r>
              <a:rPr lang="ar-IQ" sz="1800" b="1" dirty="0"/>
              <a:t>5- انتاج دول منظمة اوبك وسياساتها النفطية .</a:t>
            </a:r>
          </a:p>
          <a:p>
            <a:pPr marL="0" indent="0" algn="just">
              <a:buNone/>
            </a:pPr>
            <a:r>
              <a:rPr lang="ar-IQ" sz="1800" b="1" dirty="0"/>
              <a:t>6- </a:t>
            </a:r>
            <a:r>
              <a:rPr lang="ar-IQ" sz="1800" b="1" dirty="0" err="1"/>
              <a:t>تاثيرات</a:t>
            </a:r>
            <a:r>
              <a:rPr lang="ar-IQ" sz="1800" b="1" dirty="0"/>
              <a:t> المناخ .</a:t>
            </a:r>
          </a:p>
          <a:p>
            <a:pPr marL="0" indent="0" algn="just">
              <a:buNone/>
            </a:pPr>
            <a:r>
              <a:rPr lang="ar-IQ" sz="1800" b="1" dirty="0"/>
              <a:t>7- متوسط دخل الفرد .</a:t>
            </a:r>
          </a:p>
          <a:p>
            <a:pPr marL="0" indent="0" algn="just">
              <a:buNone/>
            </a:pPr>
            <a:r>
              <a:rPr lang="ar-IQ" sz="1800" b="1" dirty="0"/>
              <a:t>8- هيكل الانتاج القومي .</a:t>
            </a:r>
          </a:p>
          <a:p>
            <a:pPr marL="0" indent="0" algn="just">
              <a:buNone/>
            </a:pPr>
            <a:r>
              <a:rPr lang="ar-IQ" sz="1800" b="1" dirty="0"/>
              <a:t>9- القوانين المنظمة لاستهلاك الطاقة .</a:t>
            </a:r>
          </a:p>
          <a:p>
            <a:pPr marL="0" indent="0" algn="just">
              <a:buNone/>
            </a:pPr>
            <a:r>
              <a:rPr lang="ar-IQ" sz="1800" b="1" dirty="0"/>
              <a:t>10- اهمية النمو السكاني .</a:t>
            </a:r>
          </a:p>
          <a:p>
            <a:pPr marL="0" indent="0" algn="just">
              <a:buNone/>
            </a:pPr>
            <a:r>
              <a:rPr lang="ar-IQ" sz="1800" b="1" dirty="0"/>
              <a:t>11- انماط استهلاك الطاقة (الاهمية النسبية للنفط ضمن مصادر الطاقة البديلة في كل قطاع ) .</a:t>
            </a:r>
          </a:p>
          <a:p>
            <a:pPr marL="0" indent="0" algn="just">
              <a:buNone/>
            </a:pPr>
            <a:r>
              <a:rPr lang="ar-IQ" sz="1800" b="1" dirty="0"/>
              <a:t>12- توقعات الوحدات الاقتصادية المختلفة حول مستقبل السوق . </a:t>
            </a:r>
          </a:p>
          <a:p>
            <a:pPr marL="0" indent="0" algn="just">
              <a:buNone/>
            </a:pPr>
            <a:r>
              <a:rPr lang="ar-IQ" sz="1800" b="1" dirty="0"/>
              <a:t>13- مجموعة العوامل غير الاقتصادية .</a:t>
            </a:r>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buNone/>
            </a:pPr>
            <a:endParaRPr lang="ar-IQ" dirty="0"/>
          </a:p>
        </p:txBody>
      </p:sp>
    </p:spTree>
    <p:extLst>
      <p:ext uri="{BB962C8B-B14F-4D97-AF65-F5344CB8AC3E}">
        <p14:creationId xmlns:p14="http://schemas.microsoft.com/office/powerpoint/2010/main" val="429090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مربع نص 3"/>
          <p:cNvSpPr txBox="1">
            <a:spLocks noChangeArrowheads="1"/>
          </p:cNvSpPr>
          <p:nvPr/>
        </p:nvSpPr>
        <p:spPr bwMode="auto">
          <a:xfrm>
            <a:off x="364757" y="0"/>
            <a:ext cx="8646863" cy="6001643"/>
          </a:xfrm>
          <a:prstGeom prst="rect">
            <a:avLst/>
          </a:prstGeom>
          <a:noFill/>
          <a:ln w="9525">
            <a:noFill/>
            <a:miter lim="800000"/>
            <a:headEnd/>
            <a:tailEnd/>
          </a:ln>
        </p:spPr>
        <p:txBody>
          <a:bodyPr wrap="square">
            <a:spAutoFit/>
          </a:bodyPr>
          <a:lstStyle/>
          <a:p>
            <a:pPr algn="just"/>
            <a:r>
              <a:rPr lang="ar-IQ" sz="2000" b="1" dirty="0">
                <a:solidFill>
                  <a:schemeClr val="tx2"/>
                </a:solidFill>
                <a:latin typeface="+mn-lt"/>
                <a:cs typeface="+mn-cs"/>
              </a:rPr>
              <a:t>مرونة الطلب على النفط :</a:t>
            </a:r>
          </a:p>
          <a:p>
            <a:pPr algn="just"/>
            <a:r>
              <a:rPr lang="ar-IQ" sz="2000" b="1" dirty="0">
                <a:solidFill>
                  <a:schemeClr val="tx2"/>
                </a:solidFill>
                <a:latin typeface="+mn-lt"/>
                <a:cs typeface="+mn-cs"/>
              </a:rPr>
              <a:t>تمثل مرونة الطلب على النفط درجة استجابة الكميات المطلوبة للتغيرات التي تحدث في احد العوامل الرئيسية المحددة للطلب . مع افتراض ثبات بقية العناصر . ويترتب على قلة المرونة على النفط اثارا اقتصادية هي :</a:t>
            </a:r>
          </a:p>
          <a:p>
            <a:pPr algn="just"/>
            <a:r>
              <a:rPr lang="ar-IQ" sz="2000" b="1" dirty="0">
                <a:solidFill>
                  <a:schemeClr val="tx2"/>
                </a:solidFill>
                <a:latin typeface="+mn-lt"/>
                <a:cs typeface="+mn-cs"/>
              </a:rPr>
              <a:t>1- الاثار التي تنجم عن ضآلة المرونة على النفط تتعلق بالتقلبات الحادة التي تتعرض لها اسعاره . ومن الواضح انه كلما كان الطلب على السلعة يتمتع بدرجة كبيرة من المرونة كلما كان ذلك من العوامل المؤدية الى قيام التوازن تلقائيا دون ان تصاحب ذلك تغيرات كثيرة في الاسعار .</a:t>
            </a:r>
          </a:p>
          <a:p>
            <a:pPr algn="just"/>
            <a:r>
              <a:rPr lang="ar-IQ" sz="2000" b="1" dirty="0">
                <a:solidFill>
                  <a:schemeClr val="tx2"/>
                </a:solidFill>
                <a:latin typeface="+mn-lt"/>
                <a:cs typeface="+mn-cs"/>
              </a:rPr>
              <a:t>2- الاثر الثاني السياسة الضريبية : </a:t>
            </a:r>
          </a:p>
          <a:p>
            <a:pPr algn="just"/>
            <a:r>
              <a:rPr lang="ar-IQ" sz="2000" b="1" dirty="0">
                <a:solidFill>
                  <a:schemeClr val="tx2"/>
                </a:solidFill>
                <a:latin typeface="+mn-lt"/>
                <a:cs typeface="+mn-cs"/>
              </a:rPr>
              <a:t>وبسبب قلة المرونة على النفط اصبحت المنتجات النفطية مادة ملائمة لفرض الضرائب حيث تتحدد الضريبة على اساس الطلب على المنتجات النفطية فتكون مرتفعة عندما يكون الطلب على النفط ضئيل المرونة , تنخفض الضريبة </a:t>
            </a:r>
            <a:r>
              <a:rPr lang="ar-IQ" sz="2000" b="1" dirty="0" err="1">
                <a:solidFill>
                  <a:schemeClr val="tx2"/>
                </a:solidFill>
                <a:latin typeface="+mn-lt"/>
                <a:cs typeface="+mn-cs"/>
              </a:rPr>
              <a:t>بارتفارع</a:t>
            </a:r>
            <a:r>
              <a:rPr lang="ar-IQ" sz="2000" b="1" dirty="0">
                <a:solidFill>
                  <a:schemeClr val="tx2"/>
                </a:solidFill>
                <a:latin typeface="+mn-lt"/>
                <a:cs typeface="+mn-cs"/>
              </a:rPr>
              <a:t> درجة المرونة . </a:t>
            </a:r>
          </a:p>
          <a:p>
            <a:pPr algn="just"/>
            <a:r>
              <a:rPr lang="ar-IQ" sz="2000" b="1" dirty="0">
                <a:solidFill>
                  <a:schemeClr val="tx2"/>
                </a:solidFill>
                <a:latin typeface="+mn-lt"/>
                <a:cs typeface="+mn-cs"/>
              </a:rPr>
              <a:t>3- الاثر الثالث الايرادات التي تحصل عليها الحكومات المنتجة للنفط الخام :</a:t>
            </a:r>
          </a:p>
          <a:p>
            <a:pPr algn="just"/>
            <a:r>
              <a:rPr lang="ar-IQ" sz="2000" b="1" dirty="0">
                <a:solidFill>
                  <a:schemeClr val="tx2"/>
                </a:solidFill>
                <a:latin typeface="+mn-lt"/>
                <a:cs typeface="+mn-cs"/>
              </a:rPr>
              <a:t>فيترتب على قلة المرونة ان ارتفاع الاسعار </a:t>
            </a:r>
            <a:r>
              <a:rPr lang="ar-IQ" sz="2000" b="1" dirty="0" err="1">
                <a:solidFill>
                  <a:schemeClr val="tx2"/>
                </a:solidFill>
                <a:latin typeface="+mn-lt"/>
                <a:cs typeface="+mn-cs"/>
              </a:rPr>
              <a:t>لايؤدي</a:t>
            </a:r>
            <a:r>
              <a:rPr lang="ar-IQ" sz="2000" b="1" dirty="0">
                <a:solidFill>
                  <a:schemeClr val="tx2"/>
                </a:solidFill>
                <a:latin typeface="+mn-lt"/>
                <a:cs typeface="+mn-cs"/>
              </a:rPr>
              <a:t> في المدى القصير الى انخفاض ملحوظ في حجم المبيعات . </a:t>
            </a:r>
          </a:p>
          <a:p>
            <a:pPr algn="just"/>
            <a:endParaRPr lang="ar-IQ" sz="2000" b="1" dirty="0">
              <a:solidFill>
                <a:schemeClr val="tx2"/>
              </a:solidFill>
              <a:latin typeface="+mn-lt"/>
              <a:cs typeface="+mn-cs"/>
            </a:endParaRPr>
          </a:p>
          <a:p>
            <a:pPr algn="just"/>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مربع نص 3"/>
          <p:cNvSpPr txBox="1">
            <a:spLocks noChangeArrowheads="1"/>
          </p:cNvSpPr>
          <p:nvPr/>
        </p:nvSpPr>
        <p:spPr bwMode="auto">
          <a:xfrm>
            <a:off x="362726" y="20016"/>
            <a:ext cx="8532440" cy="7171194"/>
          </a:xfrm>
          <a:prstGeom prst="rect">
            <a:avLst/>
          </a:prstGeom>
          <a:noFill/>
          <a:ln w="9525">
            <a:noFill/>
            <a:miter lim="800000"/>
            <a:headEnd/>
            <a:tailEnd/>
          </a:ln>
        </p:spPr>
        <p:txBody>
          <a:bodyPr wrap="square">
            <a:spAutoFit/>
          </a:bodyPr>
          <a:lstStyle/>
          <a:p>
            <a:r>
              <a:rPr lang="ar-IQ" sz="2000" b="1" dirty="0">
                <a:solidFill>
                  <a:schemeClr val="tx2"/>
                </a:solidFill>
                <a:latin typeface="+mn-lt"/>
                <a:cs typeface="+mn-cs"/>
              </a:rPr>
              <a:t>أهمية الاحتياطي النفطي:</a:t>
            </a:r>
          </a:p>
          <a:p>
            <a:r>
              <a:rPr lang="ar-IQ" sz="2000" b="1" dirty="0">
                <a:solidFill>
                  <a:schemeClr val="tx2"/>
                </a:solidFill>
                <a:latin typeface="+mn-lt"/>
                <a:cs typeface="+mn-cs"/>
              </a:rPr>
              <a:t>تظهر أهمية دقة تقديرات الاحتياطي في الآثار المتعددة لاستخداماته لكل المهندسين والمحاسبين وأهمها:</a:t>
            </a:r>
          </a:p>
          <a:p>
            <a:r>
              <a:rPr lang="ar-IQ" sz="2000" b="1" dirty="0">
                <a:solidFill>
                  <a:schemeClr val="tx2"/>
                </a:solidFill>
                <a:latin typeface="+mn-lt"/>
                <a:cs typeface="+mn-cs"/>
              </a:rPr>
              <a:t> -1تقييم الجدوى الاقتصادية للاحتياطي المكتشف.</a:t>
            </a:r>
          </a:p>
          <a:p>
            <a:r>
              <a:rPr lang="ar-IQ" sz="2000" b="1" dirty="0">
                <a:solidFill>
                  <a:schemeClr val="tx2"/>
                </a:solidFill>
                <a:latin typeface="+mn-lt"/>
                <a:cs typeface="+mn-cs"/>
              </a:rPr>
              <a:t>2- تحديد حجم التسهيلات اللازمة لاستغلال الاحتياطي والتي تتضمن إنشاء الصهاريج ( الاستقبال والمعالجة /التخزين / الشحن ) والخطوط والمحطات اللازمة للتشغيل وانتاج الزين الخام أو الغاز.</a:t>
            </a:r>
          </a:p>
          <a:p>
            <a:r>
              <a:rPr lang="ar-IQ" sz="2000" b="1" dirty="0">
                <a:solidFill>
                  <a:schemeClr val="tx2"/>
                </a:solidFill>
                <a:latin typeface="+mn-lt"/>
                <a:cs typeface="+mn-cs"/>
              </a:rPr>
              <a:t>3- تقدير معدلات الإنتاج المناسبة والتي لا تحدث أضرار للخزان النفطي الجوفي.</a:t>
            </a:r>
          </a:p>
          <a:p>
            <a:r>
              <a:rPr lang="ar-IQ" sz="2000" b="1" dirty="0">
                <a:solidFill>
                  <a:schemeClr val="tx2"/>
                </a:solidFill>
                <a:latin typeface="+mn-lt"/>
                <a:cs typeface="+mn-cs"/>
              </a:rPr>
              <a:t>4- تحديد العمر الإنتاجي للخزان والذي يؤثر بدرجة كبيرة في التكوين النهائي للشركة واستمرارية نشاطها ووقت تصفيتها.</a:t>
            </a:r>
          </a:p>
          <a:p>
            <a:r>
              <a:rPr lang="ar-IQ" sz="2000" b="1" dirty="0">
                <a:solidFill>
                  <a:schemeClr val="tx2"/>
                </a:solidFill>
                <a:latin typeface="+mn-lt"/>
                <a:cs typeface="+mn-cs"/>
              </a:rPr>
              <a:t>5- تقدير التكاليف اللازمة لتنمية الحقول المكتشفة بحفر الآبار الإنتاجية والتقييمية.</a:t>
            </a:r>
          </a:p>
          <a:p>
            <a:r>
              <a:rPr lang="ar-IQ" sz="2000" b="1" dirty="0">
                <a:solidFill>
                  <a:schemeClr val="tx2"/>
                </a:solidFill>
                <a:latin typeface="+mn-lt"/>
                <a:cs typeface="+mn-cs"/>
              </a:rPr>
              <a:t> -6 وضع السياسات وبرامج التخطيط اللازمة لاستغلال الاحتياطي بما يحقق اكبر عائد ممكن، عن طريق خفض تكاليف الإنتاج وزيادة معدلات الإنتاج بما لا تضر بالاحتياطي وطاقة الخزان الطبيعية.</a:t>
            </a:r>
          </a:p>
          <a:p>
            <a:r>
              <a:rPr lang="ar-IQ" sz="2000" b="1" dirty="0">
                <a:solidFill>
                  <a:schemeClr val="tx2"/>
                </a:solidFill>
                <a:latin typeface="+mn-lt"/>
                <a:cs typeface="+mn-cs"/>
              </a:rPr>
              <a:t>7- حساب مقدار الاستنفاد السنوي للتكاليف غير الملموسة والخاصة بالبحث والاستكشاف والحفر الإنتاجي والتقييمي والذى يطلق عليه محاسبيا معدل النفاد.</a:t>
            </a:r>
          </a:p>
          <a:p>
            <a:r>
              <a:rPr lang="ar-IQ" sz="2000" b="1" dirty="0">
                <a:solidFill>
                  <a:schemeClr val="tx2"/>
                </a:solidFill>
                <a:latin typeface="+mn-lt"/>
                <a:cs typeface="+mn-cs"/>
              </a:rPr>
              <a:t>8- نظرا لأهمية الاحتياطي النفطي باعتباره أهم وأضخم الأصول في شركات النفط، فان دقة تقديره تساعد المحاسبين المهتمين حد </a:t>
            </a:r>
            <a:r>
              <a:rPr lang="ar-IQ" sz="2000" b="1" dirty="0" err="1">
                <a:solidFill>
                  <a:schemeClr val="tx2"/>
                </a:solidFill>
                <a:latin typeface="+mn-lt"/>
                <a:cs typeface="+mn-cs"/>
              </a:rPr>
              <a:t>يثا</a:t>
            </a:r>
            <a:r>
              <a:rPr lang="ar-IQ" sz="2000" b="1" dirty="0">
                <a:solidFill>
                  <a:schemeClr val="tx2"/>
                </a:solidFill>
                <a:latin typeface="+mn-lt"/>
                <a:cs typeface="+mn-cs"/>
              </a:rPr>
              <a:t> بالإفصاح عنه بالقوائم المالية بهدف تقديم مقياس أفضل لنجاح هذه الشركات وإظهار المركز المالي الحقيقي بها.</a:t>
            </a: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9" name="WordArt 167"/>
          <p:cNvSpPr>
            <a:spLocks noChangeArrowheads="1" noChangeShapeType="1" noTextEdit="1"/>
          </p:cNvSpPr>
          <p:nvPr/>
        </p:nvSpPr>
        <p:spPr bwMode="auto">
          <a:xfrm>
            <a:off x="1665267" y="431780"/>
            <a:ext cx="6075085" cy="357190"/>
          </a:xfrm>
          <a:prstGeom prst="rect">
            <a:avLst/>
          </a:prstGeom>
        </p:spPr>
        <p:txBody>
          <a:bodyPr wrap="none" fromWordArt="1">
            <a:prstTxWarp prst="textPlain">
              <a:avLst>
                <a:gd name="adj" fmla="val 50380"/>
              </a:avLst>
            </a:prstTxWarp>
          </a:bodyPr>
          <a:lstStyle/>
          <a:p>
            <a:pPr algn="ctr" fontAlgn="auto">
              <a:spcBef>
                <a:spcPts val="0"/>
              </a:spcBef>
              <a:spcAft>
                <a:spcPts val="0"/>
              </a:spcAft>
              <a:defRPr/>
            </a:pPr>
            <a:endParaRPr lang="ar-IQ" sz="2000" kern="10" dirty="0">
              <a:ln w="9525">
                <a:solidFill>
                  <a:srgbClr val="FF0066"/>
                </a:solidFill>
                <a:round/>
                <a:headEnd/>
                <a:tailEnd/>
              </a:ln>
              <a:solidFill>
                <a:schemeClr val="bg1"/>
              </a:solidFill>
              <a:effectLst>
                <a:glow rad="63500">
                  <a:schemeClr val="accent1">
                    <a:satMod val="175000"/>
                    <a:alpha val="40000"/>
                  </a:schemeClr>
                </a:glow>
                <a:outerShdw dist="35921" dir="2700000" algn="ctr" rotWithShape="0">
                  <a:srgbClr val="808080">
                    <a:alpha val="80000"/>
                  </a:srgbClr>
                </a:outerShdw>
              </a:effectLst>
              <a:latin typeface="Arial Black"/>
              <a:cs typeface="DecoType Naskh" pitchFamily="2" charset="-78"/>
            </a:endParaRPr>
          </a:p>
        </p:txBody>
      </p:sp>
      <p:sp>
        <p:nvSpPr>
          <p:cNvPr id="2" name="Rectangle 1"/>
          <p:cNvSpPr/>
          <p:nvPr/>
        </p:nvSpPr>
        <p:spPr>
          <a:xfrm>
            <a:off x="555235" y="25315"/>
            <a:ext cx="8295145" cy="3877985"/>
          </a:xfrm>
          <a:prstGeom prst="rect">
            <a:avLst/>
          </a:prstGeom>
        </p:spPr>
        <p:txBody>
          <a:bodyPr wrap="square">
            <a:spAutoFit/>
          </a:bodyPr>
          <a:lstStyle/>
          <a:p>
            <a:r>
              <a:rPr lang="ar-IQ" b="1" dirty="0">
                <a:solidFill>
                  <a:schemeClr val="tx2"/>
                </a:solidFill>
                <a:latin typeface="+mn-lt"/>
                <a:cs typeface="+mn-cs"/>
              </a:rPr>
              <a:t>المخزون النفطي العالمي:</a:t>
            </a:r>
          </a:p>
          <a:p>
            <a:r>
              <a:rPr lang="ar-IQ" b="1" dirty="0">
                <a:solidFill>
                  <a:schemeClr val="tx2"/>
                </a:solidFill>
                <a:latin typeface="+mn-lt"/>
                <a:cs typeface="+mn-cs"/>
              </a:rPr>
              <a:t>إن الدور الحيوي للنفط يجعله بمثابة الدماء التي تسري في شرايين القطاعات الاقتصادية المختلفة، مما يجعله مادة استراتيجية تحرص الدول على استمرارية تدفقها بكميات كافية للنمو الاقتصادي. ولهذا تخطط هذه الدول لضمان إمدادها منه، حتى في حالة حدوث أي قيود سياسية أو طبيعية أو اقتصادية على تدفق النفط من مناطق الإنتاج إلى مناطق الاستهلاك.</a:t>
            </a:r>
          </a:p>
          <a:p>
            <a:r>
              <a:rPr lang="ar-IQ" b="1" dirty="0">
                <a:solidFill>
                  <a:schemeClr val="tx2"/>
                </a:solidFill>
                <a:latin typeface="+mn-lt"/>
                <a:cs typeface="+mn-cs"/>
              </a:rPr>
              <a:t>أهمية المخزون النفطي وأنواعه:</a:t>
            </a:r>
          </a:p>
          <a:p>
            <a:r>
              <a:rPr lang="ar-IQ" b="1" dirty="0">
                <a:solidFill>
                  <a:schemeClr val="tx2"/>
                </a:solidFill>
                <a:latin typeface="+mn-lt"/>
                <a:cs typeface="+mn-cs"/>
              </a:rPr>
              <a:t>تعريف المخزون النفطي : هو حجم النفط الموجود بصورة فعلية، والمستخرج من باطن الأرض ليخزن في إحدى صورة التخزين، حيث تلجأ الدول وشركات النفط إلى تخزين كميات من النفط في صورته الخام وفي صورة منتجاته المكررة.</a:t>
            </a:r>
          </a:p>
          <a:p>
            <a:endParaRPr lang="ar-IQ" sz="2400" b="1" dirty="0"/>
          </a:p>
          <a:p>
            <a:endParaRPr lang="en-U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0016"/>
            <a:ext cx="8686800" cy="7153400"/>
          </a:xfrm>
        </p:spPr>
        <p:txBody>
          <a:bodyPr/>
          <a:lstStyle/>
          <a:p>
            <a:pPr marL="0" indent="0" algn="just">
              <a:buNone/>
            </a:pPr>
            <a:r>
              <a:rPr lang="ar-IQ" sz="2000" b="1" dirty="0"/>
              <a:t> أنواع المخزون النفطي:</a:t>
            </a:r>
          </a:p>
          <a:p>
            <a:pPr marL="0" indent="0" algn="just">
              <a:buNone/>
            </a:pPr>
            <a:r>
              <a:rPr lang="ar-IQ" sz="2000" b="1" dirty="0"/>
              <a:t>وينقسم المخزون النفطي إلى ثلاثة أنواع وهي :</a:t>
            </a:r>
          </a:p>
          <a:p>
            <a:pPr marL="0" indent="0" algn="just">
              <a:buNone/>
            </a:pPr>
            <a:r>
              <a:rPr lang="ar-IQ" sz="2000" b="1" dirty="0"/>
              <a:t>المخزون الاستراتيجي: وهو الكميات المخزونة لتحقيق أهداف متعلقة بتأمين وحماية الدول من التقلبات التي قد تحدث في الإمدادات النفطية، بالإضافة إلى محاولة التأثير من جانب الدول المستهلكة على ظروف عرض وطلب النفط لخفض أسعاره.</a:t>
            </a:r>
          </a:p>
          <a:p>
            <a:pPr marL="0" indent="0" algn="just">
              <a:buNone/>
            </a:pPr>
            <a:r>
              <a:rPr lang="ar-IQ" sz="2000" b="1" dirty="0"/>
              <a:t>المخزون التجاري: وهو الكميات المخزونة لتحقيق أهداف تجارية متمثلة في الحصول على مستويات أعلى من الأرباح.</a:t>
            </a:r>
          </a:p>
          <a:p>
            <a:pPr marL="0" indent="0" algn="just">
              <a:buNone/>
            </a:pPr>
            <a:r>
              <a:rPr lang="ar-IQ" sz="2000" b="1" dirty="0"/>
              <a:t>المخزون النفطي العائم:</a:t>
            </a:r>
          </a:p>
          <a:p>
            <a:pPr marL="0" indent="0" algn="just">
              <a:buNone/>
            </a:pPr>
            <a:r>
              <a:rPr lang="ar-IQ" sz="2000" b="1" dirty="0"/>
              <a:t>وهو كميات النفط المخزونة في الناقلات المتحركة أو الساكنة (كالناقلات التي انتهى عمرها</a:t>
            </a:r>
          </a:p>
          <a:p>
            <a:pPr marL="0" indent="0" algn="just">
              <a:buNone/>
            </a:pPr>
            <a:r>
              <a:rPr lang="ar-IQ" sz="2000" b="1" dirty="0"/>
              <a:t>التشغيلي وأصبحت أهلة </a:t>
            </a:r>
            <a:r>
              <a:rPr lang="ar-IQ" sz="2000" b="1" dirty="0" err="1"/>
              <a:t>للتخريد</a:t>
            </a:r>
            <a:r>
              <a:rPr lang="ar-IQ" sz="2000" b="1" dirty="0"/>
              <a:t>). </a:t>
            </a:r>
          </a:p>
          <a:p>
            <a:pPr marL="0" indent="0" algn="just">
              <a:buNone/>
            </a:pPr>
            <a:r>
              <a:rPr lang="ar-IQ" sz="2000" b="1" dirty="0"/>
              <a:t>صور المخزون النفطي:</a:t>
            </a:r>
          </a:p>
          <a:p>
            <a:pPr marL="0" indent="0" algn="just">
              <a:buNone/>
            </a:pPr>
            <a:r>
              <a:rPr lang="ar-IQ" sz="2000" b="1" dirty="0"/>
              <a:t>ومن أهم صور المخزون النفطي نجد:</a:t>
            </a:r>
          </a:p>
          <a:p>
            <a:pPr marL="0" indent="0" algn="just">
              <a:buNone/>
            </a:pPr>
            <a:r>
              <a:rPr lang="ar-IQ" sz="2000" b="1" dirty="0"/>
              <a:t>- تخزين النفط في باطن الأرض عن طريق إعادة حقنه أو استخدام الآبار الجافة.</a:t>
            </a:r>
          </a:p>
          <a:p>
            <a:pPr marL="0" indent="0" algn="just">
              <a:buNone/>
            </a:pPr>
            <a:r>
              <a:rPr lang="ar-IQ" sz="2000" b="1" dirty="0"/>
              <a:t>- تخزين النفط في مستودعات وصهاريج ضخمة.</a:t>
            </a:r>
          </a:p>
          <a:p>
            <a:pPr marL="0" indent="0" algn="just">
              <a:buNone/>
            </a:pPr>
            <a:r>
              <a:rPr lang="ar-IQ" sz="2000" b="1" dirty="0"/>
              <a:t>- تخزين النفط في مستودعات معامل التكرير.</a:t>
            </a:r>
          </a:p>
          <a:p>
            <a:pPr marL="0" indent="0" algn="just">
              <a:buNone/>
            </a:pPr>
            <a:r>
              <a:rPr lang="ar-IQ" sz="2000" b="1" dirty="0"/>
              <a:t>- تخزين النفط داخل خطوط أنابيب نقل النفط.</a:t>
            </a:r>
          </a:p>
          <a:p>
            <a:pPr marL="0" indent="0" algn="just">
              <a:buNone/>
            </a:pPr>
            <a:r>
              <a:rPr lang="ar-IQ" sz="2000" b="1" dirty="0"/>
              <a:t>- تخزين النفط في ناقلات النفط سواء كانت متحركة أو ساكنة مثل الناقلات التي انتهى عمرها وأصبحت مؤهلة للتخزين (المخزون العائم) .</a:t>
            </a:r>
          </a:p>
        </p:txBody>
      </p:sp>
    </p:spTree>
    <p:extLst>
      <p:ext uri="{BB962C8B-B14F-4D97-AF65-F5344CB8AC3E}">
        <p14:creationId xmlns:p14="http://schemas.microsoft.com/office/powerpoint/2010/main" val="18998139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1227</TotalTime>
  <Words>771</Words>
  <Application>Microsoft Office PowerPoint</Application>
  <PresentationFormat>عرض على الشاشة (3:4)‏</PresentationFormat>
  <Paragraphs>64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رحلة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icc</dc:creator>
  <cp:lastModifiedBy>almarsa</cp:lastModifiedBy>
  <cp:revision>158</cp:revision>
  <dcterms:created xsi:type="dcterms:W3CDTF">2013-04-17T19:57:04Z</dcterms:created>
  <dcterms:modified xsi:type="dcterms:W3CDTF">2018-12-26T03:31:48Z</dcterms:modified>
</cp:coreProperties>
</file>